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image" Target="../media/image-5-2.jp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g"/><Relationship Id="rId2" Type="http://schemas.openxmlformats.org/officeDocument/2006/relationships/image" Target="../media/image-6-2.jpg"/><Relationship Id="rId3" Type="http://schemas.openxmlformats.org/officeDocument/2006/relationships/image" Target="../media/image-6-3.jp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g"/><Relationship Id="rId2" Type="http://schemas.openxmlformats.org/officeDocument/2006/relationships/image" Target="../media/image-7-2.jp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g"/><Relationship Id="rId2" Type="http://schemas.openxmlformats.org/officeDocument/2006/relationships/image" Target="../media/image-8-2.jp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6784848"/>
            <a:ext cx="1219200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112745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GARMENT MES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11274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AAC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Phần mềm quản lý xưởng may thông minh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3429000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E75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━━━━━━━━━━━━━━━━━━━━━━━━━━━━━━━━━━━━━━━━━━━━━━━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914400" y="3931920"/>
            <a:ext cx="3017520" cy="1737360"/>
          </a:xfrm>
          <a:prstGeom prst="roundRect">
            <a:avLst>
              <a:gd name="adj" fmla="val 7895"/>
            </a:avLst>
          </a:prstGeom>
          <a:solidFill>
            <a:srgbClr val="C0000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402336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14400" y="4553712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Bỏ giấy tờ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914400" y="4956048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EE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Hoàn toàn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389120" y="3931920"/>
            <a:ext cx="3017520" cy="1737360"/>
          </a:xfrm>
          <a:prstGeom prst="roundRect">
            <a:avLst>
              <a:gd name="adj" fmla="val 7895"/>
            </a:avLst>
          </a:prstGeom>
          <a:solidFill>
            <a:srgbClr val="E67E0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402336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389120" y="4553712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Bỏ Excel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4389120" y="4956048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EE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Mãi mãi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863840" y="3931920"/>
            <a:ext cx="3017520" cy="1737360"/>
          </a:xfrm>
          <a:prstGeom prst="roundRect">
            <a:avLst>
              <a:gd name="adj" fmla="val 7895"/>
            </a:avLst>
          </a:prstGeom>
          <a:solidFill>
            <a:srgbClr val="1E7E3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863840" y="402336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7863840" y="4553712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Tính lương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7863840" y="4956048"/>
            <a:ext cx="3017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EE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Tự động 100%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7200" y="621792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799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may1.qlsx.net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73152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731520"/>
            <a:ext cx="11274552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BẮT ĐẦU NGAY HÔM NAY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457200" y="1737360"/>
            <a:ext cx="112745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AAC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Không cần cài đặt  •  Không cần đào tạo phức tạp  •  Dùng ngay trên điện thoại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320040" y="2423160"/>
            <a:ext cx="2743200" cy="1188720"/>
          </a:xfrm>
          <a:prstGeom prst="roundRect">
            <a:avLst>
              <a:gd name="adj" fmla="val 11538"/>
            </a:avLst>
          </a:prstGeom>
          <a:solidFill>
            <a:srgbClr val="2E75B6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24871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🌐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20040" y="299008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Truy cập qua trình duyệt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46120" y="2423160"/>
            <a:ext cx="2743200" cy="1188720"/>
          </a:xfrm>
          <a:prstGeom prst="roundRect">
            <a:avLst>
              <a:gd name="adj" fmla="val 11538"/>
            </a:avLst>
          </a:prstGeom>
          <a:solidFill>
            <a:srgbClr val="5B3A8E"/>
          </a:solidFill>
          <a:ln/>
        </p:spPr>
      </p:sp>
      <p:sp>
        <p:nvSpPr>
          <p:cNvPr id="10" name="Text 8"/>
          <p:cNvSpPr/>
          <p:nvPr/>
        </p:nvSpPr>
        <p:spPr>
          <a:xfrm>
            <a:off x="3246120" y="24871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📱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3246120" y="299008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Chạy trên mọi thiết bị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2423160"/>
            <a:ext cx="2743200" cy="1188720"/>
          </a:xfrm>
          <a:prstGeom prst="roundRect">
            <a:avLst>
              <a:gd name="adj" fmla="val 11538"/>
            </a:avLst>
          </a:prstGeom>
          <a:solidFill>
            <a:srgbClr val="117A65"/>
          </a:solidFill>
          <a:ln/>
        </p:spPr>
      </p:sp>
      <p:sp>
        <p:nvSpPr>
          <p:cNvPr id="13" name="Text 11"/>
          <p:cNvSpPr/>
          <p:nvPr/>
        </p:nvSpPr>
        <p:spPr>
          <a:xfrm>
            <a:off x="6172200" y="24871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172200" y="299008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toàn - Sao lưu tự động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9098280" y="2423160"/>
            <a:ext cx="2743200" cy="1188720"/>
          </a:xfrm>
          <a:prstGeom prst="roundRect">
            <a:avLst>
              <a:gd name="adj" fmla="val 11538"/>
            </a:avLst>
          </a:prstGeom>
          <a:solidFill>
            <a:srgbClr val="1E7E34"/>
          </a:solidFill>
          <a:ln/>
        </p:spPr>
      </p:sp>
      <p:sp>
        <p:nvSpPr>
          <p:cNvPr id="16" name="Text 14"/>
          <p:cNvSpPr/>
          <p:nvPr/>
        </p:nvSpPr>
        <p:spPr>
          <a:xfrm>
            <a:off x="9098280" y="248716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🆓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9098280" y="2990088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Dùng thử miễn phí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371600" y="3840480"/>
            <a:ext cx="9445752" cy="1463040"/>
          </a:xfrm>
          <a:prstGeom prst="roundRect">
            <a:avLst>
              <a:gd name="adj" fmla="val 12500"/>
            </a:avLst>
          </a:prstGeom>
          <a:solidFill>
            <a:srgbClr val="2E75B6"/>
          </a:solidFill>
          <a:ln w="25400">
            <a:solidFill>
              <a:srgbClr val="AACC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71600" y="3931920"/>
            <a:ext cx="94457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DE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Truy cập ngay: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371600" y="4343400"/>
            <a:ext cx="944575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https://may1.qlsx.net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457200" y="5532120"/>
            <a:ext cx="112745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799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Liên hệ hỗ trợ: admin@sroviet.net  |  SRO Việt Nam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57200" y="598932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566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Garment MES  —  Giải pháp quản lý xưởng may chuyên nghiệp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0" y="6784848"/>
            <a:ext cx="12192000" cy="73152"/>
          </a:xfrm>
          <a:prstGeom prst="rect">
            <a:avLst/>
          </a:prstGeom>
          <a:solidFill>
            <a:srgbClr val="2E75B6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4945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Xưởng may của bạn đang như thế này?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FFF0F0"/>
          </a:solidFill>
          <a:ln w="25400">
            <a:solidFill>
              <a:srgbClr val="C0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50876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📋  Phiếu sản lượng viết tay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Dễ mất, dễ sai, cuối tháng tính toán đau đầu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263640" y="128016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FFF8F0"/>
          </a:solidFill>
          <a:ln w="25400">
            <a:solidFill>
              <a:srgbClr val="E67E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150876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 Excel nhập tay mỗi ngày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46520" y="205740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Công thức sai, dữ liệu không khớp, 1 người nghỉ là tê liệt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274320" y="374904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FFF0FF"/>
          </a:solidFill>
          <a:ln w="25400">
            <a:solidFill>
              <a:srgbClr val="7D3C9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97764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⏰  Tính lương mất 2-3 ngày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" y="452628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Sai sót, tranh chấp, công nhân khiếu nại cuối tháng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263640" y="374904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F0FFF0"/>
          </a:solidFill>
          <a:ln w="25400">
            <a:solidFill>
              <a:srgbClr val="5555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397764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❓  Không biết sản lượng thực tế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46520" y="452628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Không biết chuyền đang làm được bao nhiêu, đơn hàng trễ không hay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1005840"/>
          </a:xfrm>
          <a:prstGeom prst="rect">
            <a:avLst/>
          </a:prstGeom>
          <a:solidFill>
            <a:srgbClr val="1E7E34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49456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Garment MES giải quyết tất cả!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E8F8F0"/>
          </a:solidFill>
          <a:ln w="25400">
            <a:solidFill>
              <a:srgbClr val="1E7E3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50876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📱  Công nhân tự nhập qua điện thoại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Không cần giấy, không cần ai nhập hộ. 5 giây là xong!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263640" y="128016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E8F8F0"/>
          </a:solidFill>
          <a:ln w="25400">
            <a:solidFill>
              <a:srgbClr val="1E7E3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46520" y="150876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 Tính lương 30 giây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46520" y="205740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Click một cái ra bảng lương cả xưởng. Chính xác tuyệt đối.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274320" y="374904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E8F8F0"/>
          </a:solidFill>
          <a:ln w="25400">
            <a:solidFill>
              <a:srgbClr val="1E7E3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97764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 Theo dõi thời gian thực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" y="452628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Biết ngay sản lượng từng chuyền, tiến độ đơn hàng, ai làm bao nhiêu.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263640" y="3749040"/>
            <a:ext cx="5669280" cy="2240280"/>
          </a:xfrm>
          <a:prstGeom prst="roundRect">
            <a:avLst>
              <a:gd name="adj" fmla="val 4898"/>
            </a:avLst>
          </a:prstGeom>
          <a:solidFill>
            <a:srgbClr val="E8F8F0"/>
          </a:solidFill>
          <a:ln w="25400">
            <a:solidFill>
              <a:srgbClr val="1E7E3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46520" y="3977640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🌐  Dùng ngay, không cài đặt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46520" y="452628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Mở Chrome, gõ địa chỉ, dùng ngay. Chạy trên mọi thiết bị.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2E75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164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🖥️  Tổng quan xưởng — Nhìn 1 màn hình biết hết</a:t>
            </a:r>
            <a:endParaRPr lang="en-US" sz="2400" dirty="0"/>
          </a:p>
        </p:txBody>
      </p:sp>
      <p:pic>
        <p:nvPicPr>
          <p:cNvPr id="5" name="Image 0" descr="C:\Temp\screenshots\02_dashboard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051560"/>
            <a:ext cx="11274552" cy="5029200"/>
          </a:xfrm>
          <a:prstGeom prst="ellipse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6263640"/>
            <a:ext cx="2560320" cy="411480"/>
          </a:xfrm>
          <a:prstGeom prst="roundRect">
            <a:avLst>
              <a:gd name="adj" fmla="val 22222"/>
            </a:avLst>
          </a:prstGeom>
          <a:solidFill>
            <a:srgbClr val="2E75B6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6281928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đơn đang SX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3291840" y="6263640"/>
            <a:ext cx="2560320" cy="411480"/>
          </a:xfrm>
          <a:prstGeom prst="roundRect">
            <a:avLst>
              <a:gd name="adj" fmla="val 22222"/>
            </a:avLst>
          </a:prstGeom>
          <a:solidFill>
            <a:srgbClr val="1E7E34"/>
          </a:solidFill>
          <a:ln/>
        </p:spPr>
      </p:sp>
      <p:sp>
        <p:nvSpPr>
          <p:cNvPr id="9" name="Text 6"/>
          <p:cNvSpPr/>
          <p:nvPr/>
        </p:nvSpPr>
        <p:spPr>
          <a:xfrm>
            <a:off x="3291840" y="6281928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315 SP hôm nay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309360" y="6263640"/>
            <a:ext cx="2560320" cy="411480"/>
          </a:xfrm>
          <a:prstGeom prst="roundRect">
            <a:avLst>
              <a:gd name="adj" fmla="val 22222"/>
            </a:avLst>
          </a:prstGeom>
          <a:solidFill>
            <a:srgbClr val="E67E00"/>
          </a:solidFill>
          <a:ln/>
        </p:spPr>
      </p:sp>
      <p:sp>
        <p:nvSpPr>
          <p:cNvPr id="11" name="Text 8"/>
          <p:cNvSpPr/>
          <p:nvPr/>
        </p:nvSpPr>
        <p:spPr>
          <a:xfrm>
            <a:off x="6309360" y="6281928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CN làm việc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9144000" y="6263640"/>
            <a:ext cx="2560320" cy="411480"/>
          </a:xfrm>
          <a:prstGeom prst="roundRect">
            <a:avLst>
              <a:gd name="adj" fmla="val 22222"/>
            </a:avLst>
          </a:prstGeom>
          <a:solidFill>
            <a:srgbClr val="C00000"/>
          </a:solidFill>
          <a:ln/>
        </p:spPr>
      </p:sp>
      <p:sp>
        <p:nvSpPr>
          <p:cNvPr id="13" name="Text 10"/>
          <p:cNvSpPr/>
          <p:nvPr/>
        </p:nvSpPr>
        <p:spPr>
          <a:xfrm>
            <a:off x="9144000" y="6281928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chờ duyệt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1164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📦  Quản lý Đơn hàng  &amp;  👷  Phân công Công đoạn</a:t>
            </a:r>
            <a:endParaRPr lang="en-US" sz="2200" dirty="0"/>
          </a:p>
        </p:txBody>
      </p:sp>
      <p:pic>
        <p:nvPicPr>
          <p:cNvPr id="5" name="Image 0" descr="C:\Temp\screenshots\03_orders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914400"/>
            <a:ext cx="5577840" cy="3200400"/>
          </a:xfrm>
          <a:prstGeom prst="ellipse">
            <a:avLst/>
          </a:prstGeom>
        </p:spPr>
      </p:pic>
      <p:pic>
        <p:nvPicPr>
          <p:cNvPr id="6" name="Image 1" descr="C:\Temp\screenshots\05_assignment_detail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320" y="914400"/>
            <a:ext cx="6126480" cy="3200400"/>
          </a:xfrm>
          <a:prstGeom prst="ellipse">
            <a:avLst/>
          </a:prstGeom>
        </p:spPr>
      </p:pic>
      <p:sp>
        <p:nvSpPr>
          <p:cNvPr id="7" name="Shape 3"/>
          <p:cNvSpPr/>
          <p:nvPr/>
        </p:nvSpPr>
        <p:spPr>
          <a:xfrm>
            <a:off x="182880" y="4206240"/>
            <a:ext cx="5577840" cy="502920"/>
          </a:xfrm>
          <a:prstGeom prst="roundRect">
            <a:avLst>
              <a:gd name="adj" fmla="val 18182"/>
            </a:avLst>
          </a:prstGeom>
          <a:solidFill>
            <a:srgbClr val="E67E00"/>
          </a:solidFill>
          <a:ln/>
        </p:spPr>
      </p:sp>
      <p:sp>
        <p:nvSpPr>
          <p:cNvPr id="8" name="Text 4"/>
          <p:cNvSpPr/>
          <p:nvPr/>
        </p:nvSpPr>
        <p:spPr>
          <a:xfrm>
            <a:off x="182880" y="4224528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Tạo đơn hàng — Theo dõi tiến độ % hoàn thành</a:t>
            </a:r>
            <a:endParaRPr lang="en-US" sz="1400" dirty="0"/>
          </a:p>
        </p:txBody>
      </p:sp>
      <p:sp>
        <p:nvSpPr>
          <p:cNvPr id="9" name="Shape 5"/>
          <p:cNvSpPr/>
          <p:nvPr/>
        </p:nvSpPr>
        <p:spPr>
          <a:xfrm>
            <a:off x="5989320" y="4206240"/>
            <a:ext cx="6126480" cy="502920"/>
          </a:xfrm>
          <a:prstGeom prst="roundRect">
            <a:avLst>
              <a:gd name="adj" fmla="val 18182"/>
            </a:avLst>
          </a:prstGeom>
          <a:solidFill>
            <a:srgbClr val="2E75B6"/>
          </a:solidFill>
          <a:ln/>
        </p:spPr>
      </p:sp>
      <p:sp>
        <p:nvSpPr>
          <p:cNvPr id="10" name="Text 6"/>
          <p:cNvSpPr/>
          <p:nvPr/>
        </p:nvSpPr>
        <p:spPr>
          <a:xfrm>
            <a:off x="5989320" y="4224528"/>
            <a:ext cx="6126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Giao công đoạn cụ thể cho từng công nhân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0" y="4892040"/>
            <a:ext cx="12192000" cy="1965960"/>
          </a:xfrm>
          <a:prstGeom prst="rect">
            <a:avLst/>
          </a:prstGeom>
          <a:solidFill>
            <a:srgbClr val="EBF3FF"/>
          </a:solidFill>
          <a:ln/>
        </p:spPr>
      </p:sp>
      <p:sp>
        <p:nvSpPr>
          <p:cNvPr id="12" name="Text 8"/>
          <p:cNvSpPr/>
          <p:nvPr/>
        </p:nvSpPr>
        <p:spPr>
          <a:xfrm>
            <a:off x="457200" y="5074920"/>
            <a:ext cx="11274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F386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Phân công xong — Công nhân tự động thấy việc của mình trên điện thoại ngay lập tức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457200" y="5715000"/>
            <a:ext cx="1127455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Không cần họp, không cần nhắn tin, không cần in bảng phân công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FF8C00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09728"/>
            <a:ext cx="11649456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📱  Công nhân tự báo sản lượng — CHỈ 5 GIÂY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737360" y="960120"/>
            <a:ext cx="502920" cy="502920"/>
          </a:xfrm>
          <a:prstGeom prst="ellipse">
            <a:avLst/>
          </a:prstGeom>
          <a:solidFill>
            <a:srgbClr val="FF8C00"/>
          </a:solidFill>
          <a:ln/>
        </p:spPr>
      </p:sp>
      <p:sp>
        <p:nvSpPr>
          <p:cNvPr id="6" name="Text 4"/>
          <p:cNvSpPr/>
          <p:nvPr/>
        </p:nvSpPr>
        <p:spPr>
          <a:xfrm>
            <a:off x="1737360" y="987552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pic>
        <p:nvPicPr>
          <p:cNvPr id="7" name="Image 0" descr="C:\Temp\screenshots\09_portal_step1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554480"/>
            <a:ext cx="3566160" cy="3566160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516636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CC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Nhập mã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CC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nhà máy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023360" y="3017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5669280" y="960120"/>
            <a:ext cx="502920" cy="502920"/>
          </a:xfrm>
          <a:prstGeom prst="ellipse">
            <a:avLst/>
          </a:prstGeom>
          <a:solidFill>
            <a:srgbClr val="FF8C00"/>
          </a:solidFill>
          <a:ln/>
        </p:spPr>
      </p:sp>
      <p:sp>
        <p:nvSpPr>
          <p:cNvPr id="11" name="Text 8"/>
          <p:cNvSpPr/>
          <p:nvPr/>
        </p:nvSpPr>
        <p:spPr>
          <a:xfrm>
            <a:off x="5669280" y="987552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pic>
        <p:nvPicPr>
          <p:cNvPr id="12" name="Image 1" descr="C:\Temp\screenshots\10_portal_step2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20" y="1554480"/>
            <a:ext cx="3566160" cy="3566160"/>
          </a:xfrm>
          <a:prstGeom prst="ellipse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389120" y="516636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CC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Nhập mã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CC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nhân viên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7955280" y="3017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2000" dirty="0"/>
          </a:p>
        </p:txBody>
      </p:sp>
      <p:sp>
        <p:nvSpPr>
          <p:cNvPr id="15" name="Shape 11"/>
          <p:cNvSpPr/>
          <p:nvPr/>
        </p:nvSpPr>
        <p:spPr>
          <a:xfrm>
            <a:off x="9601200" y="960120"/>
            <a:ext cx="502920" cy="502920"/>
          </a:xfrm>
          <a:prstGeom prst="ellipse">
            <a:avLst/>
          </a:prstGeom>
          <a:solidFill>
            <a:srgbClr val="FF8C00"/>
          </a:solidFill>
          <a:ln/>
        </p:spPr>
      </p:sp>
      <p:sp>
        <p:nvSpPr>
          <p:cNvPr id="16" name="Text 12"/>
          <p:cNvSpPr/>
          <p:nvPr/>
        </p:nvSpPr>
        <p:spPr>
          <a:xfrm>
            <a:off x="9601200" y="987552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pic>
        <p:nvPicPr>
          <p:cNvPr id="17" name="Image 2" descr="C:\Temp\screenshots\11_portal_step3_pin.jp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0" y="1554480"/>
            <a:ext cx="3566160" cy="3566160"/>
          </a:xfrm>
          <a:prstGeom prst="ellipse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321040" y="5166360"/>
            <a:ext cx="3566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CC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Bấm PIN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CC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chữ số</a:t>
            </a:r>
            <a:endParaRPr lang="en-US" sz="1600" dirty="0"/>
          </a:p>
        </p:txBody>
      </p:sp>
      <p:sp>
        <p:nvSpPr>
          <p:cNvPr id="19" name="Shape 14"/>
          <p:cNvSpPr/>
          <p:nvPr/>
        </p:nvSpPr>
        <p:spPr>
          <a:xfrm>
            <a:off x="0" y="5989320"/>
            <a:ext cx="12192000" cy="868680"/>
          </a:xfrm>
          <a:prstGeom prst="rect">
            <a:avLst/>
          </a:prstGeom>
          <a:solidFill>
            <a:srgbClr val="FF8C00"/>
          </a:solidFill>
          <a:ln/>
        </p:spPr>
      </p:sp>
      <p:sp>
        <p:nvSpPr>
          <p:cNvPr id="20" name="Text 15"/>
          <p:cNvSpPr/>
          <p:nvPr/>
        </p:nvSpPr>
        <p:spPr>
          <a:xfrm>
            <a:off x="274320" y="6035040"/>
            <a:ext cx="11649456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🎉  Xong! Hệ thống tự ghi nhận — Không cần giấy tờ — Không cần ai nhập hộ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1E7E34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1164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💰  Công nhân xem lương tích lũy ngay trên điện thoại</a:t>
            </a:r>
            <a:endParaRPr lang="en-US" sz="2200" dirty="0"/>
          </a:p>
        </p:txBody>
      </p:sp>
      <p:pic>
        <p:nvPicPr>
          <p:cNvPr id="5" name="Image 0" descr="C:\Temp\screenshots\12_portal_home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5486400" cy="3840480"/>
          </a:xfrm>
          <a:prstGeom prst="ellipse">
            <a:avLst/>
          </a:prstGeom>
        </p:spPr>
      </p:pic>
      <p:pic>
        <p:nvPicPr>
          <p:cNvPr id="6" name="Image 1" descr="C:\Temp\screenshots\13_portal_report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914400"/>
            <a:ext cx="5852160" cy="3840480"/>
          </a:xfrm>
          <a:prstGeom prst="ellipse">
            <a:avLst/>
          </a:prstGeom>
        </p:spPr>
      </p:pic>
      <p:sp>
        <p:nvSpPr>
          <p:cNvPr id="7" name="Shape 3"/>
          <p:cNvSpPr/>
          <p:nvPr/>
        </p:nvSpPr>
        <p:spPr>
          <a:xfrm>
            <a:off x="0" y="4937760"/>
            <a:ext cx="12192000" cy="1920240"/>
          </a:xfrm>
          <a:prstGeom prst="rect">
            <a:avLst/>
          </a:prstGeom>
          <a:solidFill>
            <a:srgbClr val="1E7E34"/>
          </a:solidFill>
          <a:ln/>
        </p:spPr>
      </p:sp>
      <p:sp>
        <p:nvSpPr>
          <p:cNvPr id="8" name="Text 4"/>
          <p:cNvSpPr/>
          <p:nvPr/>
        </p:nvSpPr>
        <p:spPr>
          <a:xfrm>
            <a:off x="731520" y="5074920"/>
            <a:ext cx="1072591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"Trước đây cuối tháng mới biết lương, giờ công nhân xem được từng ngày.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Họ làm nhiều hơn vì thấy tiền tăng theo từng sản phẩm."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731520" y="6080760"/>
            <a:ext cx="1072591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CFF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Chủ xưởng may, TP.HCM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1164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Duyệt sản lượng  &amp;  💰  Tính lương tự động</a:t>
            </a:r>
            <a:endParaRPr lang="en-US" sz="2200" dirty="0"/>
          </a:p>
        </p:txBody>
      </p:sp>
      <p:pic>
        <p:nvPicPr>
          <p:cNvPr id="5" name="Image 0" descr="C:\Temp\screenshots\06_production_approva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2880" y="914400"/>
            <a:ext cx="5577840" cy="3108960"/>
          </a:xfrm>
          <a:prstGeom prst="ellipse">
            <a:avLst/>
          </a:prstGeom>
        </p:spPr>
      </p:pic>
      <p:pic>
        <p:nvPicPr>
          <p:cNvPr id="6" name="Image 1" descr="C:\Temp\screenshots\07_payroll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320" y="914400"/>
            <a:ext cx="6126480" cy="3108960"/>
          </a:xfrm>
          <a:prstGeom prst="ellipse">
            <a:avLst/>
          </a:prstGeom>
        </p:spPr>
      </p:pic>
      <p:sp>
        <p:nvSpPr>
          <p:cNvPr id="7" name="Shape 3"/>
          <p:cNvSpPr/>
          <p:nvPr/>
        </p:nvSpPr>
        <p:spPr>
          <a:xfrm>
            <a:off x="182880" y="4160520"/>
            <a:ext cx="5577840" cy="548640"/>
          </a:xfrm>
          <a:prstGeom prst="roundRect">
            <a:avLst>
              <a:gd name="adj" fmla="val 16667"/>
            </a:avLst>
          </a:prstGeom>
          <a:solidFill>
            <a:srgbClr val="2E75B6"/>
          </a:solidFill>
          <a:ln/>
        </p:spPr>
      </p:sp>
      <p:sp>
        <p:nvSpPr>
          <p:cNvPr id="8" name="Text 4"/>
          <p:cNvSpPr/>
          <p:nvPr/>
        </p:nvSpPr>
        <p:spPr>
          <a:xfrm>
            <a:off x="182880" y="4178808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Quản lý click Duyệt — sản lượng tính vào lương</a:t>
            </a:r>
            <a:endParaRPr lang="en-US" sz="1400" dirty="0"/>
          </a:p>
        </p:txBody>
      </p:sp>
      <p:sp>
        <p:nvSpPr>
          <p:cNvPr id="9" name="Shape 5"/>
          <p:cNvSpPr/>
          <p:nvPr/>
        </p:nvSpPr>
        <p:spPr>
          <a:xfrm>
            <a:off x="5989320" y="4160520"/>
            <a:ext cx="6126480" cy="548640"/>
          </a:xfrm>
          <a:prstGeom prst="roundRect">
            <a:avLst>
              <a:gd name="adj" fmla="val 16667"/>
            </a:avLst>
          </a:prstGeom>
          <a:solidFill>
            <a:srgbClr val="1E7E34"/>
          </a:solidFill>
          <a:ln/>
        </p:spPr>
      </p:sp>
      <p:sp>
        <p:nvSpPr>
          <p:cNvPr id="10" name="Text 6"/>
          <p:cNvSpPr/>
          <p:nvPr/>
        </p:nvSpPr>
        <p:spPr>
          <a:xfrm>
            <a:off x="5989320" y="4178808"/>
            <a:ext cx="6126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1 click → Bảng lương cả xưởng, chính xác 100%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0" y="4937760"/>
            <a:ext cx="12192000" cy="192024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12" name="Text 8"/>
          <p:cNvSpPr/>
          <p:nvPr/>
        </p:nvSpPr>
        <p:spPr>
          <a:xfrm>
            <a:off x="457200" y="5029200"/>
            <a:ext cx="112745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AAC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Công thức tính lương: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457200" y="5440680"/>
            <a:ext cx="112745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Lương SP  =  Số lượng  ×  Đơn giá công đoạn  ×  Hệ số nhân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457200" y="5989320"/>
            <a:ext cx="112745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9CC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Ví dụ: 80 sp  ×  3.500đ/sp  ×  1  =  280.000đ  (tự động, không cần tính tay)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8F9F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822960"/>
          </a:xfrm>
          <a:prstGeom prst="rect">
            <a:avLst/>
          </a:prstGeom>
          <a:solidFill>
            <a:srgbClr val="1F3864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1164945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 TRƯỚC và SAU khi dùng Garment MES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182880" y="914400"/>
            <a:ext cx="4114800" cy="457200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6" name="Shape 4"/>
          <p:cNvSpPr/>
          <p:nvPr/>
        </p:nvSpPr>
        <p:spPr>
          <a:xfrm>
            <a:off x="4389120" y="914400"/>
            <a:ext cx="4114800" cy="45720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7" name="Shape 5"/>
          <p:cNvSpPr/>
          <p:nvPr/>
        </p:nvSpPr>
        <p:spPr>
          <a:xfrm>
            <a:off x="8595360" y="914400"/>
            <a:ext cx="3520440" cy="457200"/>
          </a:xfrm>
          <a:prstGeom prst="rect">
            <a:avLst/>
          </a:prstGeom>
          <a:solidFill>
            <a:srgbClr val="1E7E34"/>
          </a:solidFill>
          <a:ln/>
        </p:spPr>
      </p:sp>
      <p:sp>
        <p:nvSpPr>
          <p:cNvPr id="8" name="Text 6"/>
          <p:cNvSpPr/>
          <p:nvPr/>
        </p:nvSpPr>
        <p:spPr>
          <a:xfrm>
            <a:off x="182880" y="9144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Nội dung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389120" y="9144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Trước (Cũ)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595360" y="914400"/>
            <a:ext cx="3520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Với Garment MES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82880" y="1463040"/>
            <a:ext cx="4114800" cy="68580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2" name="Shape 10"/>
          <p:cNvSpPr/>
          <p:nvPr/>
        </p:nvSpPr>
        <p:spPr>
          <a:xfrm>
            <a:off x="4389120" y="1463040"/>
            <a:ext cx="4114800" cy="685800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13" name="Shape 11"/>
          <p:cNvSpPr/>
          <p:nvPr/>
        </p:nvSpPr>
        <p:spPr>
          <a:xfrm>
            <a:off x="8595360" y="1463040"/>
            <a:ext cx="3520440" cy="6858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14" name="Text 12"/>
          <p:cNvSpPr/>
          <p:nvPr/>
        </p:nvSpPr>
        <p:spPr>
          <a:xfrm>
            <a:off x="274320" y="155448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Ghi sản lượng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80560" y="155448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Phiếu giấy viết tay, dễ mất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686800" y="1554480"/>
            <a:ext cx="3337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Công nhân nhập điện thoại, lưu ngay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182880" y="2212848"/>
            <a:ext cx="411480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4389120" y="2212848"/>
            <a:ext cx="4114800" cy="685800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19" name="Shape 17"/>
          <p:cNvSpPr/>
          <p:nvPr/>
        </p:nvSpPr>
        <p:spPr>
          <a:xfrm>
            <a:off x="8595360" y="2212848"/>
            <a:ext cx="3520440" cy="6858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20" name="Text 18"/>
          <p:cNvSpPr/>
          <p:nvPr/>
        </p:nvSpPr>
        <p:spPr>
          <a:xfrm>
            <a:off x="274320" y="230428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Kiểm tra SL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480560" y="2304288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Cuối ca mới biết, có thể sai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686800" y="2304288"/>
            <a:ext cx="3337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Thời gian thực, quản lý xem ngay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182880" y="2962656"/>
            <a:ext cx="4114800" cy="68580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24" name="Shape 22"/>
          <p:cNvSpPr/>
          <p:nvPr/>
        </p:nvSpPr>
        <p:spPr>
          <a:xfrm>
            <a:off x="4389120" y="2962656"/>
            <a:ext cx="4114800" cy="685800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25" name="Shape 23"/>
          <p:cNvSpPr/>
          <p:nvPr/>
        </p:nvSpPr>
        <p:spPr>
          <a:xfrm>
            <a:off x="8595360" y="2962656"/>
            <a:ext cx="3520440" cy="6858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26" name="Text 24"/>
          <p:cNvSpPr/>
          <p:nvPr/>
        </p:nvSpPr>
        <p:spPr>
          <a:xfrm>
            <a:off x="274320" y="3054096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Phân công việc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480560" y="3054096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Miệng hoặc giấy nhắn tay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686800" y="3054096"/>
            <a:ext cx="3337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Trong hệ thống, ai làm gì rõ ràng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182880" y="3712464"/>
            <a:ext cx="411480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Shape 28"/>
          <p:cNvSpPr/>
          <p:nvPr/>
        </p:nvSpPr>
        <p:spPr>
          <a:xfrm>
            <a:off x="4389120" y="3712464"/>
            <a:ext cx="4114800" cy="685800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31" name="Shape 29"/>
          <p:cNvSpPr/>
          <p:nvPr/>
        </p:nvSpPr>
        <p:spPr>
          <a:xfrm>
            <a:off x="8595360" y="3712464"/>
            <a:ext cx="3520440" cy="6858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2" name="Text 30"/>
          <p:cNvSpPr/>
          <p:nvPr/>
        </p:nvSpPr>
        <p:spPr>
          <a:xfrm>
            <a:off x="274320" y="3803904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Tính lương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480560" y="3803904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Mất 2-3 ngày, dùng Excel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8686800" y="3803904"/>
            <a:ext cx="3337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30 giây, tự động, chính xác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182880" y="4462272"/>
            <a:ext cx="4114800" cy="68580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6" name="Shape 34"/>
          <p:cNvSpPr/>
          <p:nvPr/>
        </p:nvSpPr>
        <p:spPr>
          <a:xfrm>
            <a:off x="4389120" y="4462272"/>
            <a:ext cx="4114800" cy="685800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37" name="Shape 35"/>
          <p:cNvSpPr/>
          <p:nvPr/>
        </p:nvSpPr>
        <p:spPr>
          <a:xfrm>
            <a:off x="8595360" y="4462272"/>
            <a:ext cx="3520440" cy="6858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55371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CN xem lương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480560" y="4553712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Đợi cuối tháng mới biết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8686800" y="4553712"/>
            <a:ext cx="3337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Xem mỗi ngày trên điện thoại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182880" y="5212080"/>
            <a:ext cx="411480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2" name="Shape 40"/>
          <p:cNvSpPr/>
          <p:nvPr/>
        </p:nvSpPr>
        <p:spPr>
          <a:xfrm>
            <a:off x="4389120" y="5212080"/>
            <a:ext cx="4114800" cy="685800"/>
          </a:xfrm>
          <a:prstGeom prst="rect">
            <a:avLst/>
          </a:prstGeom>
          <a:solidFill>
            <a:srgbClr val="FFF0F0"/>
          </a:solidFill>
          <a:ln/>
        </p:spPr>
      </p:sp>
      <p:sp>
        <p:nvSpPr>
          <p:cNvPr id="43" name="Shape 41"/>
          <p:cNvSpPr/>
          <p:nvPr/>
        </p:nvSpPr>
        <p:spPr>
          <a:xfrm>
            <a:off x="8595360" y="5212080"/>
            <a:ext cx="3520440" cy="685800"/>
          </a:xfrm>
          <a:prstGeom prst="rect">
            <a:avLst/>
          </a:prstGeom>
          <a:solidFill>
            <a:srgbClr val="F0FFF4"/>
          </a:solidFill>
          <a:ln/>
        </p:spPr>
      </p:sp>
      <p:sp>
        <p:nvSpPr>
          <p:cNvPr id="44" name="Text 42"/>
          <p:cNvSpPr/>
          <p:nvPr/>
        </p:nvSpPr>
        <p:spPr>
          <a:xfrm>
            <a:off x="274320" y="53035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Lưu trữ dữ liệu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4480560" y="530352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Giấy tờ, file Excel rải rác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8686800" y="5303520"/>
            <a:ext cx="3337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1E7E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Trên máy chủ, tra cứu bất cứ lúc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2026-06-11T12:46:37Z</dcterms:created>
  <dcterms:modified xsi:type="dcterms:W3CDTF">2026-06-11T12:46:37Z</dcterms:modified>
</cp:coreProperties>
</file>